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4"/>
  </p:notesMasterIdLst>
  <p:handoutMasterIdLst>
    <p:handoutMasterId r:id="rId15"/>
  </p:handoutMasterIdLst>
  <p:sldIdLst>
    <p:sldId id="257" r:id="rId5"/>
    <p:sldId id="384" r:id="rId6"/>
    <p:sldId id="317" r:id="rId7"/>
    <p:sldId id="389" r:id="rId8"/>
    <p:sldId id="278" r:id="rId9"/>
    <p:sldId id="279" r:id="rId10"/>
    <p:sldId id="270" r:id="rId11"/>
    <p:sldId id="281" r:id="rId12"/>
    <p:sldId id="39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25A778-F92F-4EE2-901A-702D65A10F43}" v="2" dt="2022-11-04T22:48:08.4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6" autoAdjust="0"/>
    <p:restoredTop sz="93725" autoAdjust="0"/>
  </p:normalViewPr>
  <p:slideViewPr>
    <p:cSldViewPr snapToGrid="0">
      <p:cViewPr varScale="1">
        <p:scale>
          <a:sx n="47" d="100"/>
          <a:sy n="47" d="100"/>
        </p:scale>
        <p:origin x="77" y="82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an Songire" userId="6fef755215a0d75e" providerId="LiveId" clId="{5525A778-F92F-4EE2-901A-702D65A10F43}"/>
    <pc:docChg chg="modSld">
      <pc:chgData name="Kiran Songire" userId="6fef755215a0d75e" providerId="LiveId" clId="{5525A778-F92F-4EE2-901A-702D65A10F43}" dt="2022-11-04T22:47:55.281" v="6" actId="113"/>
      <pc:docMkLst>
        <pc:docMk/>
      </pc:docMkLst>
      <pc:sldChg chg="modSp mod">
        <pc:chgData name="Kiran Songire" userId="6fef755215a0d75e" providerId="LiveId" clId="{5525A778-F92F-4EE2-901A-702D65A10F43}" dt="2022-11-04T22:47:55.281" v="6" actId="113"/>
        <pc:sldMkLst>
          <pc:docMk/>
          <pc:sldMk cId="752814286" sldId="257"/>
        </pc:sldMkLst>
        <pc:spChg chg="mod">
          <ac:chgData name="Kiran Songire" userId="6fef755215a0d75e" providerId="LiveId" clId="{5525A778-F92F-4EE2-901A-702D65A10F43}" dt="2022-11-04T22:47:55.281" v="6" actId="113"/>
          <ac:spMkLst>
            <pc:docMk/>
            <pc:sldMk cId="752814286" sldId="257"/>
            <ac:spMk id="3" creationId="{D9A11267-FC52-4990-8D98-010AFABA554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Do I have MonkeyPox?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b="1" dirty="0"/>
              <a:t>Mark Anthony De Castro</a:t>
            </a:r>
          </a:p>
          <a:p>
            <a:r>
              <a:rPr lang="en-US" b="1" dirty="0"/>
              <a:t>Kiran Songire</a:t>
            </a:r>
          </a:p>
          <a:p>
            <a:r>
              <a:rPr lang="en-US" b="1" dirty="0"/>
              <a:t>Raj Kalsaria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>
            <a:normAutofit/>
          </a:bodyPr>
          <a:lstStyle/>
          <a:p>
            <a:r>
              <a:rPr lang="en-US" dirty="0"/>
              <a:t>---- </a:t>
            </a:r>
          </a:p>
        </p:txBody>
      </p:sp>
      <p:pic>
        <p:nvPicPr>
          <p:cNvPr id="10" name="Picture Placeholder 9" descr="A close up of a monkey&#10;&#10;Description automatically generated">
            <a:extLst>
              <a:ext uri="{FF2B5EF4-FFF2-40B4-BE49-F238E27FC236}">
                <a16:creationId xmlns:a16="http://schemas.microsoft.com/office/drawing/2014/main" id="{93C99EB0-0433-B67F-306C-79987BDAB5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7435" r="27435"/>
          <a:stretch>
            <a:fillRect/>
          </a:stretch>
        </p:blipFill>
        <p:spPr/>
      </p:pic>
      <p:pic>
        <p:nvPicPr>
          <p:cNvPr id="14" name="Picture Placeholder 13" descr="A close up of a fox&#10;&#10;Description automatically generated with medium confidence">
            <a:extLst>
              <a:ext uri="{FF2B5EF4-FFF2-40B4-BE49-F238E27FC236}">
                <a16:creationId xmlns:a16="http://schemas.microsoft.com/office/drawing/2014/main" id="{302EAF52-B280-8269-F274-06B08F11EB1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9563" r="95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mammal&#10;&#10;Description automatically generated">
            <a:extLst>
              <a:ext uri="{FF2B5EF4-FFF2-40B4-BE49-F238E27FC236}">
                <a16:creationId xmlns:a16="http://schemas.microsoft.com/office/drawing/2014/main" id="{01A8DA3B-DC90-2CEA-E2E9-CBEF990334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3428" r="11587" b="-1"/>
          <a:stretch/>
        </p:blipFill>
        <p:spPr>
          <a:xfrm>
            <a:off x="-1" y="1"/>
            <a:ext cx="6922273" cy="6858000"/>
          </a:xfrm>
          <a:custGeom>
            <a:avLst/>
            <a:gdLst/>
            <a:ahLst/>
            <a:cxnLst/>
            <a:rect l="l" t="t" r="r" b="b"/>
            <a:pathLst>
              <a:path w="6922273" h="6858000">
                <a:moveTo>
                  <a:pt x="0" y="0"/>
                </a:moveTo>
                <a:lnTo>
                  <a:pt x="6922273" y="0"/>
                </a:lnTo>
                <a:lnTo>
                  <a:pt x="6922273" y="6858000"/>
                </a:lnTo>
                <a:lnTo>
                  <a:pt x="0" y="6858000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339" y="131074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MonkeyPox?</a:t>
            </a:r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9" r="11528"/>
          <a:stretch/>
        </p:blipFill>
        <p:spPr>
          <a:xfrm>
            <a:off x="6922272" y="1"/>
            <a:ext cx="5267328" cy="6858000"/>
          </a:xfrm>
          <a:custGeom>
            <a:avLst/>
            <a:gdLst/>
            <a:ahLst/>
            <a:cxnLst/>
            <a:rect l="l" t="t" r="r" b="b"/>
            <a:pathLst>
              <a:path w="5264925" h="6858000">
                <a:moveTo>
                  <a:pt x="0" y="0"/>
                </a:moveTo>
                <a:lnTo>
                  <a:pt x="5264925" y="0"/>
                </a:lnTo>
                <a:lnTo>
                  <a:pt x="52649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44" y="844276"/>
            <a:ext cx="3565524" cy="950359"/>
          </a:xfrm>
        </p:spPr>
        <p:txBody>
          <a:bodyPr/>
          <a:lstStyle/>
          <a:p>
            <a:r>
              <a:rPr lang="en-US" dirty="0"/>
              <a:t>Symptoms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37" y="2293899"/>
            <a:ext cx="3565525" cy="3415519"/>
          </a:xfrm>
        </p:spPr>
        <p:txBody>
          <a:bodyPr/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Headache </a:t>
            </a: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Fever</a:t>
            </a: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Muscle ache</a:t>
            </a: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Low energy</a:t>
            </a: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Back pain</a:t>
            </a: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Swollen Lymph Node</a:t>
            </a: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GB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Rashes (in 2-3 weeks) may happen on hands, soles, </a:t>
            </a:r>
            <a:r>
              <a:rPr lang="en-GB" sz="18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feets</a:t>
            </a:r>
            <a:r>
              <a:rPr lang="en-GB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groin, genitals/anus regions.</a:t>
            </a:r>
            <a:endParaRPr lang="en-US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6A8E5B81-6B91-6667-07A8-7C199162DA12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861542" y="932681"/>
            <a:ext cx="6562366" cy="477673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r>
              <a:rPr lang="en-US" dirty="0"/>
              <a:t>Attributes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914D6EE3-4782-45C1-A75C-003483879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544538"/>
              </p:ext>
            </p:extLst>
          </p:nvPr>
        </p:nvGraphicFramePr>
        <p:xfrm>
          <a:off x="549538" y="1500566"/>
          <a:ext cx="11090275" cy="458683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18055">
                  <a:extLst>
                    <a:ext uri="{9D8B030D-6E8A-4147-A177-3AD203B41FA5}">
                      <a16:colId xmlns:a16="http://schemas.microsoft.com/office/drawing/2014/main" val="562691606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3970149589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1552287268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3637583548"/>
                    </a:ext>
                  </a:extLst>
                </a:gridCol>
                <a:gridCol w="2218055">
                  <a:extLst>
                    <a:ext uri="{9D8B030D-6E8A-4147-A177-3AD203B41FA5}">
                      <a16:colId xmlns:a16="http://schemas.microsoft.com/office/drawing/2014/main" val="1751413396"/>
                    </a:ext>
                  </a:extLst>
                </a:gridCol>
              </a:tblGrid>
              <a:tr h="49334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 MP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Negative MP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Neg Symptoms/+MP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Neg Symptoms </a:t>
                      </a:r>
                    </a:p>
                    <a:p>
                      <a:pPr algn="ctr"/>
                      <a:r>
                        <a:rPr lang="en-US" dirty="0"/>
                        <a:t>/-MP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0213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Rectal Pain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8702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3643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7207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5448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1153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Sore Throat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8370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4184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7539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4907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1579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Penile Oedema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8398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4214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7511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4877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691047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Oral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Lessions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8258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4228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7651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4863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269701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Solitary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Lessions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8197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4330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7712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4761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13354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Swollen Tonsils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8055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4478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7854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4613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687566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HIV Infections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8887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3697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7022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5394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966977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STD Infections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8662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3784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7247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5307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001418"/>
                  </a:ext>
                </a:extLst>
              </a:tr>
            </a:tbl>
          </a:graphicData>
        </a:graphic>
      </p:graphicFrame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person, chain, hydrozoan&#10;&#10;Description automatically generated">
            <a:extLst>
              <a:ext uri="{FF2B5EF4-FFF2-40B4-BE49-F238E27FC236}">
                <a16:creationId xmlns:a16="http://schemas.microsoft.com/office/drawing/2014/main" id="{FA7CAC8B-CF52-3666-1C05-90AE945F0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8" b="6345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96" y="1368962"/>
            <a:ext cx="9302264" cy="122996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Patient A VS. Patient B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77C6228-C5A8-44DC-ABD7-A22A4475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Probability of </a:t>
            </a:r>
            <a:r>
              <a:rPr lang="en-US" dirty="0" err="1"/>
              <a:t>MonkeyPox|Symptoms</a:t>
            </a:r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/>
          <a:lstStyle/>
          <a:p>
            <a:r>
              <a:rPr lang="en-US" dirty="0"/>
              <a:t>PATIENT 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/>
          <a:lstStyle/>
          <a:p>
            <a:r>
              <a:rPr lang="en-US" dirty="0"/>
              <a:t>1. HIV Positive</a:t>
            </a:r>
          </a:p>
          <a:p>
            <a:r>
              <a:rPr lang="en-US" dirty="0"/>
              <a:t>2. Rectal Pain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/>
          <a:lstStyle/>
          <a:p>
            <a:r>
              <a:rPr lang="en-US" dirty="0"/>
              <a:t>PATIENT B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/>
          <a:lstStyle/>
          <a:p>
            <a:r>
              <a:rPr lang="en-US" dirty="0"/>
              <a:t>1. Swollen Tonsils</a:t>
            </a:r>
          </a:p>
          <a:p>
            <a:r>
              <a:rPr lang="en-US" dirty="0"/>
              <a:t>2. No Solitary Lesion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/>
          <a:lstStyle/>
          <a:p>
            <a:r>
              <a:rPr lang="en-US" dirty="0"/>
              <a:t>Content 2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98ECEC-4413-4244-8F21-0076EC51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Add text, images, art, and videos. </a:t>
            </a:r>
          </a:p>
          <a:p>
            <a:pPr lvl="0"/>
            <a:r>
              <a:rPr lang="en-US" dirty="0"/>
              <a:t>Add transitions, animations, and motion. </a:t>
            </a:r>
          </a:p>
          <a:p>
            <a:pPr lvl="0"/>
            <a:r>
              <a:rPr lang="en-US" dirty="0"/>
              <a:t>Save to OneDrive, to get to your presentations from your computer, tablet, or phone. </a:t>
            </a:r>
          </a:p>
          <a:p>
            <a:r>
              <a:rPr lang="en-US" dirty="0"/>
              <a:t>Open the Design Ideas pane for instant slide makeovers. </a:t>
            </a:r>
          </a:p>
          <a:p>
            <a:r>
              <a:rPr lang="en-US" dirty="0"/>
              <a:t>When we have design ideas, we’ll show them to you right there. 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63626D-0E6E-4023-ABFC-A744C98621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58E9390-685C-4BAD-BFAD-EC56E81C47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Add text, images, art, and videos. </a:t>
            </a:r>
          </a:p>
          <a:p>
            <a:pPr lvl="0"/>
            <a:r>
              <a:rPr lang="en-US" dirty="0"/>
              <a:t>Add transitions, animations, and motion. </a:t>
            </a:r>
          </a:p>
          <a:p>
            <a:pPr lvl="0"/>
            <a:r>
              <a:rPr lang="en-US" dirty="0"/>
              <a:t>Save to OneDrive, to get to your presentations from your computer, tablet, or phone. </a:t>
            </a:r>
          </a:p>
          <a:p>
            <a:r>
              <a:rPr lang="en-US" dirty="0"/>
              <a:t>Open the Design Ideas pane for instant slide makeovers. </a:t>
            </a:r>
          </a:p>
          <a:p>
            <a:r>
              <a:rPr lang="en-US" dirty="0"/>
              <a:t>When we have design ideas, we’ll show them to you right there.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A9BC34-CFDB-4D7A-8D6C-1CE608D09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39659" y="1731375"/>
            <a:ext cx="3566160" cy="535354"/>
          </a:xfrm>
        </p:spPr>
        <p:txBody>
          <a:bodyPr/>
          <a:lstStyle/>
          <a:p>
            <a:r>
              <a:rPr lang="en-US"/>
              <a:t>subtitle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014E48-5DD9-49CE-AD5B-0FEF69204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Add text, images, art, and videos. </a:t>
            </a:r>
          </a:p>
          <a:p>
            <a:pPr lvl="0"/>
            <a:r>
              <a:rPr lang="en-US" dirty="0"/>
              <a:t>Add transitions, animations, and motion. </a:t>
            </a:r>
          </a:p>
          <a:p>
            <a:pPr lvl="0"/>
            <a:r>
              <a:rPr lang="en-US" dirty="0"/>
              <a:t>Save to OneDrive, to get to your presentations from your computer, tablet, or phone. </a:t>
            </a:r>
          </a:p>
          <a:p>
            <a:r>
              <a:rPr lang="en-US" dirty="0"/>
              <a:t>Open the Design Ideas pane for instant slide makeovers. </a:t>
            </a:r>
          </a:p>
          <a:p>
            <a:r>
              <a:rPr lang="en-US" dirty="0"/>
              <a:t>When we have design ideas, we’ll show them to you right there.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5A6DC02-681E-4AF7-AC6E-57CDDB2F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47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4A6F06C-6AC0-4512-9CAC-48D0084D8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33216" y="576757"/>
            <a:ext cx="990001" cy="668382"/>
            <a:chOff x="7780270" y="1609636"/>
            <a:chExt cx="990001" cy="668382"/>
          </a:xfrm>
        </p:grpSpPr>
        <p:sp>
          <p:nvSpPr>
            <p:cNvPr id="91" name="Freeform: Shape 69">
              <a:extLst>
                <a:ext uri="{FF2B5EF4-FFF2-40B4-BE49-F238E27FC236}">
                  <a16:creationId xmlns:a16="http://schemas.microsoft.com/office/drawing/2014/main" id="{CB60EC29-9BDA-480F-8633-902AD69EE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7780270" y="1609636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56DEA48-0E87-4D8C-B839-FB1A5874B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7815782" y="1622741"/>
              <a:ext cx="926985" cy="508309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BFDD98E-DDB0-4DE8-A0A2-9815962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136336" y="2134596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Oval 72">
              <a:extLst>
                <a:ext uri="{FF2B5EF4-FFF2-40B4-BE49-F238E27FC236}">
                  <a16:creationId xmlns:a16="http://schemas.microsoft.com/office/drawing/2014/main" id="{A8422AB7-5A31-4EE2-A003-6F1F5A1E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626849" y="1644083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3" name="Picture Placeholder 13" descr="A close up of a fox&#10;&#10;Description automatically generated with medium confidence">
            <a:extLst>
              <a:ext uri="{FF2B5EF4-FFF2-40B4-BE49-F238E27FC236}">
                <a16:creationId xmlns:a16="http://schemas.microsoft.com/office/drawing/2014/main" id="{86913E0E-6CB5-6BA4-2D9B-A09301A7C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" r="-4" b="14703"/>
          <a:stretch/>
        </p:blipFill>
        <p:spPr>
          <a:xfrm>
            <a:off x="4629915" y="3432723"/>
            <a:ext cx="3546928" cy="2883450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  <a:solidFill>
            <a:schemeClr val="accent5"/>
          </a:solidFill>
        </p:spPr>
      </p:pic>
      <p:grpSp>
        <p:nvGrpSpPr>
          <p:cNvPr id="93" name="Group 74">
            <a:extLst>
              <a:ext uri="{FF2B5EF4-FFF2-40B4-BE49-F238E27FC236}">
                <a16:creationId xmlns:a16="http://schemas.microsoft.com/office/drawing/2014/main" id="{CB8B6986-14D7-4C56-BDB4-9DC7A1DA2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450" y="4676640"/>
            <a:ext cx="1335600" cy="1262947"/>
            <a:chOff x="7735641" y="2106638"/>
            <a:chExt cx="1335600" cy="1262947"/>
          </a:xfrm>
        </p:grpSpPr>
        <p:sp>
          <p:nvSpPr>
            <p:cNvPr id="94" name="Freeform: Shape 75">
              <a:extLst>
                <a:ext uri="{FF2B5EF4-FFF2-40B4-BE49-F238E27FC236}">
                  <a16:creationId xmlns:a16="http://schemas.microsoft.com/office/drawing/2014/main" id="{CC0757F0-784B-48DC-BCBD-93340C7E3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7735641" y="210663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254000" dist="101600" dir="42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Oval 76">
              <a:extLst>
                <a:ext uri="{FF2B5EF4-FFF2-40B4-BE49-F238E27FC236}">
                  <a16:creationId xmlns:a16="http://schemas.microsoft.com/office/drawing/2014/main" id="{E4041903-C210-4E5F-87B3-B66CAFE70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261241" y="2453712"/>
              <a:ext cx="540000" cy="108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03406"/>
            <a:ext cx="3565525" cy="2289419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000" kern="1200"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2" name="Picture Placeholder 9" descr="A close up of a monkey&#10;&#10;Description automatically generated">
            <a:extLst>
              <a:ext uri="{FF2B5EF4-FFF2-40B4-BE49-F238E27FC236}">
                <a16:creationId xmlns:a16="http://schemas.microsoft.com/office/drawing/2014/main" id="{72281F76-998B-6C9E-FA9A-EDDEBE90D0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11" r="16709" b="-2"/>
          <a:stretch/>
        </p:blipFill>
        <p:spPr>
          <a:xfrm>
            <a:off x="8086157" y="549275"/>
            <a:ext cx="3546928" cy="2883450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1" r="17119" b="-3"/>
          <a:stretch/>
        </p:blipFill>
        <p:spPr>
          <a:xfrm>
            <a:off x="4622224" y="549275"/>
            <a:ext cx="3546928" cy="2883450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0" r="21640" b="-3"/>
          <a:stretch/>
        </p:blipFill>
        <p:spPr>
          <a:xfrm>
            <a:off x="8099609" y="3432723"/>
            <a:ext cx="3546928" cy="2883450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uild="p"/>
    </p:bld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{4FDCEB76-26A0-4AAD-B245-4A2790DF34BE}tf33713516_win32</Template>
  <TotalTime>3366</TotalTime>
  <Words>401</Words>
  <Application>Microsoft Office PowerPoint</Application>
  <PresentationFormat>Widescreen</PresentationFormat>
  <Paragraphs>114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Walbaum Display</vt:lpstr>
      <vt:lpstr>3DFloatVTI</vt:lpstr>
      <vt:lpstr>Do I have MonkeyPox?</vt:lpstr>
      <vt:lpstr>Introduction</vt:lpstr>
      <vt:lpstr>What is MonkeyPox?</vt:lpstr>
      <vt:lpstr>Symptoms</vt:lpstr>
      <vt:lpstr>Attributes</vt:lpstr>
      <vt:lpstr>Patient A VS. Patient B</vt:lpstr>
      <vt:lpstr>Probability of MonkeyPox|Symptoms </vt:lpstr>
      <vt:lpstr>Content 2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I have MonkeyPox?</dc:title>
  <dc:creator>Mark Anthony De Castro</dc:creator>
  <cp:lastModifiedBy>Songire, Kiran Chandrakant</cp:lastModifiedBy>
  <cp:revision>3</cp:revision>
  <dcterms:created xsi:type="dcterms:W3CDTF">2022-11-02T14:33:03Z</dcterms:created>
  <dcterms:modified xsi:type="dcterms:W3CDTF">2022-11-04T22:48:15Z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